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4" r:id="rId2"/>
    <p:sldId id="285" r:id="rId3"/>
    <p:sldId id="286" r:id="rId4"/>
    <p:sldId id="287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6600"/>
    <a:srgbClr val="0099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56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8" y="72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AF40E9A-A436-405A-BF88-E281D9C87D76}" type="datetimeFigureOut">
              <a:rPr lang="nl-NL"/>
              <a:pPr>
                <a:defRPr/>
              </a:pPr>
              <a:t>31-5-2016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nl-N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C3DC7B-7148-4472-B46D-908BC86AA11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0967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63A19-CD3F-41E0-B7B2-AED4BF54B59F}" type="datetimeFigureOut">
              <a:rPr lang="nl-NL"/>
              <a:pPr>
                <a:defRPr/>
              </a:pPr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4B79A-7EF2-43E6-A5BF-7F59C8C957E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E4F4A-A5B2-4231-92F1-60E3629D30F4}" type="datetimeFigureOut">
              <a:rPr lang="nl-NL"/>
              <a:pPr>
                <a:defRPr/>
              </a:pPr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189DE-F8CF-4D68-AD14-D3DC5DF1B71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9D0CA-52AE-449F-82D9-A7A993C91070}" type="datetimeFigureOut">
              <a:rPr lang="nl-NL"/>
              <a:pPr>
                <a:defRPr/>
              </a:pPr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DBBFC-3141-466D-B5F8-72FBA41F289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3237" y="160337"/>
            <a:ext cx="8519747" cy="595801"/>
          </a:xfrm>
        </p:spPr>
        <p:txBody>
          <a:bodyPr/>
          <a:lstStyle>
            <a:lvl1pPr algn="l">
              <a:defRPr sz="3200" b="1">
                <a:solidFill>
                  <a:srgbClr val="7030A0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653" y="905608"/>
            <a:ext cx="8546123" cy="572379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5pPr>
              <a:defRPr sz="2000"/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E7CF-7B06-4E86-B079-6D55298EF7EE}" type="datetimeFigureOut">
              <a:rPr lang="nl-NL"/>
              <a:pPr>
                <a:defRPr/>
              </a:pPr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8867E-FB61-4067-9FD3-26D68B4C7DE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94CBB-472C-4541-AF58-91B6AC017611}" type="datetimeFigureOut">
              <a:rPr lang="nl-NL"/>
              <a:pPr>
                <a:defRPr/>
              </a:pPr>
              <a:t>31-5-2016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6CB8A-3DD5-4BCB-8F68-4EB19D08D31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BC75F-F6DD-4CC9-9593-89D69FB6861B}" type="datetimeFigureOut">
              <a:rPr lang="nl-NL"/>
              <a:pPr>
                <a:defRPr/>
              </a:pPr>
              <a:t>31-5-2016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7316C-B9D2-4BD7-A57D-85DC61233D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12394-023F-460B-8238-1DED431A51A6}" type="datetimeFigureOut">
              <a:rPr lang="nl-NL"/>
              <a:pPr>
                <a:defRPr/>
              </a:pPr>
              <a:t>31-5-2016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9970B-AB61-413A-9D4D-37279E50AF1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88A83-4D7C-4766-808F-E625D64C4D34}" type="datetimeFigureOut">
              <a:rPr lang="nl-NL"/>
              <a:pPr>
                <a:defRPr/>
              </a:pPr>
              <a:t>31-5-2016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E2262-D951-4F45-B189-2A8903A7762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4863B-BADE-422B-8908-1C91A5A827A6}" type="datetimeFigureOut">
              <a:rPr lang="nl-NL"/>
              <a:pPr>
                <a:defRPr/>
              </a:pPr>
              <a:t>31-5-2016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10F0B-BBCA-492A-80B5-9D898817FD1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3BC50-0F7A-4E27-A7CB-9F4B12C4B18A}" type="datetimeFigureOut">
              <a:rPr lang="nl-NL"/>
              <a:pPr>
                <a:defRPr/>
              </a:pPr>
              <a:t>31-5-2016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C1891-330B-4991-AC2B-6632EDFF7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55A8D6-600C-472D-A66D-43C9F875C9FE}" type="datetimeFigureOut">
              <a:rPr lang="nl-NL"/>
              <a:pPr>
                <a:defRPr/>
              </a:pPr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A4BB5-2F2F-44D4-9037-43F75BB6BB6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8.5 Molecuulformules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511075" y="1114989"/>
            <a:ext cx="712413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Opdracht 16:</a:t>
            </a:r>
            <a:endParaRPr lang="nl-NL" b="1" dirty="0"/>
          </a:p>
          <a:p>
            <a:pPr marL="457200" indent="-457200">
              <a:buAutoNum type="alphaLcParenR"/>
            </a:pPr>
            <a:r>
              <a:rPr lang="nl-NL" b="1" dirty="0" smtClean="0"/>
              <a:t>Een mengsel, want er zijn verschillende moleculen aanwezig.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6 moleculen en 17 atomen</a:t>
            </a:r>
          </a:p>
          <a:p>
            <a:pPr marL="457200" indent="-457200">
              <a:buFontTx/>
              <a:buAutoNum type="alphaLcParenR"/>
            </a:pPr>
            <a:r>
              <a:rPr lang="nl-NL" b="1" dirty="0" smtClean="0"/>
              <a:t>2 moleculen CBr</a:t>
            </a:r>
            <a:r>
              <a:rPr lang="nl-NL" b="1" baseline="-25000" dirty="0" smtClean="0"/>
              <a:t>4 </a:t>
            </a:r>
          </a:p>
          <a:p>
            <a:pPr marL="457200" indent="-457200">
              <a:buFontTx/>
              <a:buAutoNum type="alphaLcParenR"/>
            </a:pPr>
            <a:r>
              <a:rPr lang="nl-NL" b="1" dirty="0"/>
              <a:t>3</a:t>
            </a:r>
            <a:r>
              <a:rPr lang="nl-NL" b="1" dirty="0" smtClean="0"/>
              <a:t> moleculen Br</a:t>
            </a:r>
            <a:r>
              <a:rPr lang="nl-NL" b="1" baseline="-25000" dirty="0" smtClean="0"/>
              <a:t>2 </a:t>
            </a:r>
            <a:r>
              <a:rPr lang="nl-NL" b="1" dirty="0" smtClean="0"/>
              <a:t> en 1 molecuul S</a:t>
            </a:r>
          </a:p>
          <a:p>
            <a:pPr marL="457200" indent="-457200">
              <a:buFontTx/>
              <a:buAutoNum type="alphaLcParenR"/>
            </a:pPr>
            <a:endParaRPr lang="nl-NL" b="1" dirty="0"/>
          </a:p>
          <a:p>
            <a:r>
              <a:rPr lang="nl-NL" b="1" dirty="0" smtClean="0"/>
              <a:t>Opdracht 17: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1 atoom waterstof, 1 atoom stikstof en 3 atomen zuurstof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12 atomen koolstof, 22 atomen waterstof en 11 atomen zuurstof</a:t>
            </a:r>
            <a:endParaRPr lang="nl-NL" b="1" dirty="0"/>
          </a:p>
          <a:p>
            <a:pPr marL="457200" indent="-457200">
              <a:buAutoNum type="alphaLcParenR"/>
            </a:pPr>
            <a:endParaRPr lang="nl-NL" b="1" dirty="0" smtClean="0"/>
          </a:p>
        </p:txBody>
      </p:sp>
    </p:spTree>
    <p:extLst>
      <p:ext uri="{BB962C8B-B14F-4D97-AF65-F5344CB8AC3E}">
        <p14:creationId xmlns:p14="http://schemas.microsoft.com/office/powerpoint/2010/main" val="254917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8.5 Molecuulformules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511075" y="1114989"/>
            <a:ext cx="712413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Opdracht 18:</a:t>
            </a:r>
            <a:endParaRPr lang="nl-NL" b="1" dirty="0"/>
          </a:p>
          <a:p>
            <a:pPr marL="457200" indent="-457200">
              <a:buAutoNum type="alphaLcParenR"/>
            </a:pPr>
            <a:r>
              <a:rPr lang="nl-NL" b="1" dirty="0" smtClean="0"/>
              <a:t>In totaal 6 atomen koolstof en 12 atomen zuurstof. Dit zijn niet-metaal atomen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24 atomen aluminium (metaalatoom) en 36 atomen zuurstof (niet-metaalatoom).</a:t>
            </a:r>
          </a:p>
          <a:p>
            <a:pPr marL="457200" indent="-457200">
              <a:buAutoNum type="alphaLcParenR"/>
            </a:pPr>
            <a:endParaRPr lang="nl-NL" b="1" dirty="0"/>
          </a:p>
          <a:p>
            <a:r>
              <a:rPr lang="nl-NL" b="1" dirty="0" smtClean="0"/>
              <a:t>Opdracht 19:</a:t>
            </a:r>
          </a:p>
          <a:p>
            <a:r>
              <a:rPr lang="nl-NL" b="1" dirty="0" smtClean="0"/>
              <a:t>a)  C</a:t>
            </a:r>
            <a:r>
              <a:rPr lang="nl-NL" baseline="-25000" dirty="0" smtClean="0"/>
              <a:t>2</a:t>
            </a:r>
            <a:r>
              <a:rPr lang="nl-NL" b="1" dirty="0" smtClean="0"/>
              <a:t>H</a:t>
            </a:r>
            <a:r>
              <a:rPr lang="nl-NL" baseline="-25000" dirty="0" smtClean="0"/>
              <a:t>6</a:t>
            </a:r>
            <a:r>
              <a:rPr lang="nl-NL" b="1" dirty="0" smtClean="0"/>
              <a:t>O </a:t>
            </a:r>
          </a:p>
          <a:p>
            <a:pPr marL="457200" indent="-457200">
              <a:buAutoNum type="alphaLcParenR" startAt="2"/>
            </a:pPr>
            <a:r>
              <a:rPr lang="nl-NL" b="1" dirty="0" smtClean="0"/>
              <a:t>H</a:t>
            </a:r>
            <a:r>
              <a:rPr lang="nl-NL" baseline="-25000" dirty="0" smtClean="0"/>
              <a:t>2</a:t>
            </a:r>
            <a:r>
              <a:rPr lang="nl-NL" b="1" dirty="0" smtClean="0"/>
              <a:t>SO</a:t>
            </a:r>
            <a:r>
              <a:rPr lang="nl-NL" baseline="-25000" dirty="0" smtClean="0"/>
              <a:t>4</a:t>
            </a:r>
          </a:p>
          <a:p>
            <a:pPr marL="457200" indent="-457200">
              <a:buAutoNum type="alphaLcParenR" startAt="2"/>
            </a:pPr>
            <a:endParaRPr lang="nl-NL" baseline="-25000" dirty="0"/>
          </a:p>
          <a:p>
            <a:r>
              <a:rPr lang="nl-NL" b="1" dirty="0"/>
              <a:t>Opdracht 20 </a:t>
            </a:r>
            <a:r>
              <a:rPr lang="nl-NL" b="1" dirty="0" smtClean="0"/>
              <a:t>: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Fe (s)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He (g)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N</a:t>
            </a:r>
            <a:r>
              <a:rPr lang="nl-NL" b="1" baseline="-25000" dirty="0"/>
              <a:t>2</a:t>
            </a:r>
            <a:r>
              <a:rPr lang="nl-NL" b="1" dirty="0" smtClean="0"/>
              <a:t> (l)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Ni (s)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U (s)</a:t>
            </a:r>
            <a:endParaRPr lang="nl-NL" b="1" dirty="0"/>
          </a:p>
          <a:p>
            <a:pPr marL="457200" indent="-457200">
              <a:buAutoNum type="alphaLcParenR"/>
            </a:pPr>
            <a:endParaRPr lang="nl-NL" b="1" dirty="0" smtClean="0"/>
          </a:p>
        </p:txBody>
      </p:sp>
    </p:spTree>
    <p:extLst>
      <p:ext uri="{BB962C8B-B14F-4D97-AF65-F5344CB8AC3E}">
        <p14:creationId xmlns:p14="http://schemas.microsoft.com/office/powerpoint/2010/main" val="75857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8.5 Molecuulformules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511075" y="1114989"/>
            <a:ext cx="712413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Opdracht 21:</a:t>
            </a:r>
            <a:endParaRPr lang="nl-NL" b="1" dirty="0"/>
          </a:p>
          <a:p>
            <a:pPr marL="457200" indent="-457200">
              <a:buAutoNum type="alphaLcParenR"/>
            </a:pPr>
            <a:r>
              <a:rPr lang="nl-NL" b="1" dirty="0" smtClean="0"/>
              <a:t>Magnesiumoxide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Koolstofdioxide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Natriumchloride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Calciumsulfide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Stikstofoxide</a:t>
            </a:r>
          </a:p>
          <a:p>
            <a:pPr marL="457200" indent="-457200">
              <a:buAutoNum type="alphaLcParenR"/>
            </a:pPr>
            <a:endParaRPr lang="nl-NL" b="1" dirty="0"/>
          </a:p>
          <a:p>
            <a:r>
              <a:rPr lang="nl-NL" b="1" dirty="0" smtClean="0"/>
              <a:t>Opdracht 22: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N</a:t>
            </a:r>
            <a:r>
              <a:rPr lang="nl-NL" baseline="-25000" dirty="0" smtClean="0"/>
              <a:t>2</a:t>
            </a:r>
            <a:r>
              <a:rPr lang="nl-NL" b="1" dirty="0" smtClean="0"/>
              <a:t>O</a:t>
            </a:r>
            <a:r>
              <a:rPr lang="nl-NL" baseline="-25000" dirty="0" smtClean="0"/>
              <a:t>4</a:t>
            </a:r>
            <a:r>
              <a:rPr lang="nl-NL" b="1" dirty="0" smtClean="0"/>
              <a:t> (g)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P</a:t>
            </a:r>
            <a:r>
              <a:rPr lang="nl-NL" baseline="-25000" dirty="0"/>
              <a:t>2</a:t>
            </a:r>
            <a:r>
              <a:rPr lang="nl-NL" b="1" dirty="0" smtClean="0"/>
              <a:t>O</a:t>
            </a:r>
            <a:r>
              <a:rPr lang="nl-NL" baseline="-25000" dirty="0"/>
              <a:t>5</a:t>
            </a:r>
            <a:r>
              <a:rPr lang="nl-NL" b="1" dirty="0" smtClean="0"/>
              <a:t> (s)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SO</a:t>
            </a:r>
            <a:r>
              <a:rPr lang="nl-NL" baseline="-25000" dirty="0" smtClean="0"/>
              <a:t>3</a:t>
            </a:r>
            <a:r>
              <a:rPr lang="nl-NL" b="1" dirty="0" smtClean="0"/>
              <a:t> (g)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CS</a:t>
            </a:r>
            <a:r>
              <a:rPr lang="nl-NL" baseline="-25000" dirty="0"/>
              <a:t>2</a:t>
            </a:r>
            <a:r>
              <a:rPr lang="nl-NL" b="1" dirty="0" smtClean="0"/>
              <a:t> (l)</a:t>
            </a:r>
          </a:p>
          <a:p>
            <a:pPr marL="457200" indent="-457200">
              <a:buAutoNum type="alphaLcParenR"/>
            </a:pPr>
            <a:endParaRPr lang="nl-NL" b="1" dirty="0" smtClean="0"/>
          </a:p>
          <a:p>
            <a:pPr marL="457200" indent="-457200">
              <a:buAutoNum type="alphaLcParenR"/>
            </a:pP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254981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8.5 Molecuulformules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smtClean="0"/>
              <a:t>Opdracht 23:</a:t>
            </a:r>
          </a:p>
          <a:p>
            <a:pPr marL="0" indent="0">
              <a:buNone/>
            </a:pPr>
            <a:endParaRPr lang="nl-NL" b="1" dirty="0"/>
          </a:p>
          <a:p>
            <a:pPr marL="457200" indent="-457200">
              <a:buAutoNum type="alphaLcParenR"/>
            </a:pPr>
            <a:r>
              <a:rPr lang="nl-NL" b="1" dirty="0" smtClean="0"/>
              <a:t>Bij koolstofdioxide, CO</a:t>
            </a:r>
            <a:r>
              <a:rPr lang="nl-NL" baseline="-25000" dirty="0">
                <a:latin typeface="Calibri" pitchFamily="34" charset="0"/>
              </a:rPr>
              <a:t>2</a:t>
            </a:r>
            <a:r>
              <a:rPr lang="nl-NL" b="1" dirty="0" smtClean="0"/>
              <a:t>, zijn twee zuurstofatomen aan een koolstofatoom gekoppeld. </a:t>
            </a:r>
          </a:p>
          <a:p>
            <a:pPr marL="457200" indent="-457200">
              <a:buAutoNum type="alphaLcParenR"/>
            </a:pPr>
            <a:r>
              <a:rPr lang="nl-NL" b="1" dirty="0" smtClean="0"/>
              <a:t>Bij koolstofmonoxide, CO, is er een zuurstofatoom aan een koolstofatoom gekoppeld.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b="1" dirty="0" smtClean="0"/>
              <a:t>Opdracht 24:</a:t>
            </a: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334145"/>
              </p:ext>
            </p:extLst>
          </p:nvPr>
        </p:nvGraphicFramePr>
        <p:xfrm>
          <a:off x="612319" y="5954674"/>
          <a:ext cx="6096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b="1" dirty="0" smtClean="0">
                          <a:solidFill>
                            <a:schemeClr val="tx1"/>
                          </a:solidFill>
                        </a:rPr>
                        <a:t>Ammoniak NH</a:t>
                      </a:r>
                      <a:r>
                        <a:rPr lang="nl-NL" baseline="-250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3             </a:t>
                      </a:r>
                    </a:p>
                    <a:p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b="1" dirty="0" smtClean="0">
                          <a:solidFill>
                            <a:schemeClr val="tx1"/>
                          </a:solidFill>
                        </a:rPr>
                        <a:t>Propaan C</a:t>
                      </a:r>
                      <a:r>
                        <a:rPr lang="nl-NL" baseline="-250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3</a:t>
                      </a:r>
                      <a:r>
                        <a:rPr lang="nl-NL" b="1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r>
                        <a:rPr lang="nl-NL" baseline="-250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8</a:t>
                      </a:r>
                    </a:p>
                    <a:p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b="1" dirty="0" smtClean="0">
                          <a:solidFill>
                            <a:schemeClr val="tx1"/>
                          </a:solidFill>
                        </a:rPr>
                        <a:t>Zwaveldioxide SO</a:t>
                      </a:r>
                      <a:r>
                        <a:rPr lang="nl-NL" baseline="-250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2</a:t>
                      </a:r>
                    </a:p>
                    <a:p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7" name="Afbeelding 6" descr="http://www.daltonmavo.nl/nask/images/moleculen/ammoniak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689" y="4354718"/>
            <a:ext cx="1512213" cy="1258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Afbeelding 7" descr="http://static3.depositphotos.com/1001710/140/i/450/depositphotos_1408342-Propane-white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73" y="4282289"/>
            <a:ext cx="2265112" cy="15936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0" name="Picture 6" descr="http://thumb7.shutterstock.com/photos/thumb_large/930136/13461789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377" y="4495170"/>
            <a:ext cx="876909" cy="787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5084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00B050"/>
          </a:solidFill>
        </a:ln>
      </a:spPr>
      <a:bodyPr wrap="square" rtlCol="0" anchor="ctr">
        <a:spAutoFit/>
      </a:bodyPr>
      <a:lstStyle>
        <a:defPPr algn="ctr">
          <a:defRPr sz="2400" dirty="0" err="1">
            <a:solidFill>
              <a:prstClr val="black"/>
            </a:solidFill>
            <a:latin typeface="Calibri" pitchFamily="34" charset="0"/>
          </a:defRPr>
        </a:defPPr>
      </a:lstStyle>
    </a:spDef>
    <a:lnDef>
      <a:spPr>
        <a:ln w="19050">
          <a:solidFill>
            <a:schemeClr val="tx1"/>
          </a:solidFill>
          <a:prstDash val="solid"/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latin typeface="Calibri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187</Words>
  <Application>Microsoft Office PowerPoint</Application>
  <PresentationFormat>Diavoorstelling (4:3)</PresentationFormat>
  <Paragraphs>48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Office-thema</vt:lpstr>
      <vt:lpstr>8.5 Molecuulformules</vt:lpstr>
      <vt:lpstr>8.5 Molecuulformules</vt:lpstr>
      <vt:lpstr>8.5 Molecuulformules</vt:lpstr>
      <vt:lpstr>8.5 Molecuulformules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Prabha</dc:creator>
  <cp:lastModifiedBy>Mark van der Heijden</cp:lastModifiedBy>
  <cp:revision>425</cp:revision>
  <dcterms:created xsi:type="dcterms:W3CDTF">2011-12-07T18:12:19Z</dcterms:created>
  <dcterms:modified xsi:type="dcterms:W3CDTF">2016-05-31T12:43:53Z</dcterms:modified>
</cp:coreProperties>
</file>